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84" r:id="rId1"/>
    <p:sldMasterId id="2147483709" r:id="rId2"/>
    <p:sldMasterId id="2147483734" r:id="rId3"/>
    <p:sldMasterId id="2147483747" r:id="rId4"/>
  </p:sldMasterIdLst>
  <p:notesMasterIdLst>
    <p:notesMasterId r:id="rId18"/>
  </p:notesMasterIdLst>
  <p:handoutMasterIdLst>
    <p:handoutMasterId r:id="rId19"/>
  </p:handoutMasterIdLst>
  <p:sldIdLst>
    <p:sldId id="474" r:id="rId5"/>
    <p:sldId id="514" r:id="rId6"/>
    <p:sldId id="516" r:id="rId7"/>
    <p:sldId id="524" r:id="rId8"/>
    <p:sldId id="526" r:id="rId9"/>
    <p:sldId id="518" r:id="rId10"/>
    <p:sldId id="512" r:id="rId11"/>
    <p:sldId id="511" r:id="rId12"/>
    <p:sldId id="521" r:id="rId13"/>
    <p:sldId id="517" r:id="rId14"/>
    <p:sldId id="513" r:id="rId15"/>
    <p:sldId id="256" r:id="rId16"/>
    <p:sldId id="501" r:id="rId17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66FF"/>
    <a:srgbClr val="42AA7C"/>
    <a:srgbClr val="1C3C25"/>
    <a:srgbClr val="3366FF"/>
    <a:srgbClr val="4472C4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19" autoAdjust="0"/>
    <p:restoredTop sz="96739" autoAdjust="0"/>
  </p:normalViewPr>
  <p:slideViewPr>
    <p:cSldViewPr snapToGrid="0">
      <p:cViewPr varScale="1">
        <p:scale>
          <a:sx n="136" d="100"/>
          <a:sy n="136" d="100"/>
        </p:scale>
        <p:origin x="29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480"/>
    </p:cViewPr>
  </p:sorterViewPr>
  <p:notesViewPr>
    <p:cSldViewPr snapToGrid="0">
      <p:cViewPr varScale="1">
        <p:scale>
          <a:sx n="107" d="100"/>
          <a:sy n="107" d="100"/>
        </p:scale>
        <p:origin x="3616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E8DCEB-2B1E-C74E-AFF6-F48D3CA577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314484-1653-C645-9494-E2B9461901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A5614-08B5-B546-82F4-F9DBED45C71A}" type="datetimeFigureOut">
              <a:rPr lang="en-US" smtClean="0"/>
              <a:t>4/7/25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321DC-88E7-BC45-A1FD-388C6626F0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C646B3-2513-EB4D-8AFB-F3C563FA61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790B2-0AC3-D94D-9815-F18C174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70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3444E021-71C4-43A1-ACE3-ED6FBA6B5570}" type="datetimeFigureOut">
              <a:rPr lang="en-US" smtClean="0"/>
              <a:t>4/7/25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2889D13-0CBD-4905-9E07-580D70CA7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7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13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92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6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38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12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85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91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67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651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17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3888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89D13-0CBD-4905-9E07-580D70CA7C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01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4AB9-840C-C491-2C8E7C2A8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4AAD9-83CA-9E7A-CDDF-7DB13B9DF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EDADE-C021-95CE-CFFA-130BC143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0F782-3CFF-762C-E6F2-0155C892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598E2-29D7-C1B7-1B29-AF613FC9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1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8BBBC-E1BE-548F-9AAC-DDDB7E8B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DE28D-CE86-B992-6ABD-265668227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EF780-9018-6917-474E-086B4559FD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508" y="635634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01/08/25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87EE5-03F0-7B65-125A-F892005D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C4FAE-898B-9D46-7891-6A664AD3D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75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68936-DF8A-95C5-1D48-A0849A7D9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031CEF-E620-E754-1C40-16E310A10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C152E-539C-1CE9-99F1-6C656D69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5B05D-C63A-815F-D989-78D9BCAE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51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9094D-B58E-2057-BC02-13598EA9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9F342-9517-37F0-5D39-7939BD309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D0D7-581D-51AF-E41F-AAD4901C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C271B-3711-254E-972B-E37BE064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7AC6A-7D4B-8D1B-E728-E6FD6E36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7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49246-2A31-36B1-7CB3-47362E0C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66154-13BE-64DE-5223-4C9C8FDF2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0CF78-35A0-253B-9100-C5F484A39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D8A82-B7ED-0F4B-DED1-79774589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D9E8F-166F-0141-D8C6-6C03203D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07327-A7FD-2CD9-D70A-8DBE7BBF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9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3533-CAC7-AC5F-023A-ED3218BBD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5318C-9F47-E2E3-E4DC-8F710E818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36906-68A2-F4AB-A8EE-6CE0D0A52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2EEC6-9D39-2FD7-695F-B22549DB9B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E3A46-C8BD-9316-D8FC-C2588F05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A7A785-E335-23B1-007A-CE52AF6C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C6212-E526-E11C-DB0B-2B64C19D8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0F33A7-28BC-5C00-2542-7CA8B33E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0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347C-DBF9-8291-8AF1-DCB1F05C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92E5A1-EABD-89F5-7A0D-04E534E65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AB2E13-BED2-1395-4BB1-54D15206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9F52D6-CDCE-9063-3EEC-C2978060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19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9C094-E96D-4DC8-70AE-481308B09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2E2AB-B11F-F795-8CA0-56F4D739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E0FC3-5298-BA08-E4A9-7BD3DA5D0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6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15121-DCCE-1B0B-8FAD-BEBABD4AC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53264-9014-1AD7-02E8-08A1AD060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C0113-32F7-A78B-0CFA-3DAD0752F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232AE-EBD2-8EE2-450E-C0FD3DCB1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3C82A-A4E4-CCE0-77AB-1974D610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36F50-E393-72D3-368D-2D3365A6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0FBA-E62B-9CD8-A191-2B9604C5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11FE59-F06E-3219-F5B6-A229C9524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BCB9F-5E11-9F6A-3D34-B88410692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9C56B-BEEF-EAC9-2107-00EDAEDC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013EE-01BC-B851-62D0-50FDD47A9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3AB28-1341-F624-AAAD-83B31C08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4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AC888-31CC-DABC-F655-B4FBE1D68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B02EF-3C7A-D6FA-29A4-E4CB50B00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7F896-1A9B-6BC7-1D71-6FEC89DF1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61ABA-3801-DAB8-97AA-77CA2FD6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C39C2-6533-4422-883C-E27366C7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5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18BFF7-FB51-7B9D-8AA7-FE670BDF6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04EE5C-C2E4-F1AD-DB3A-D782D7EAA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A2A44-0B0A-8D99-0097-5F11B84B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2193A-D6F2-336D-F677-73E63286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540D4-C3F8-331C-4635-6A25ECB0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09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4AB9-840C-C491-2C8E7C2A8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4AAD9-83CA-9E7A-CDDF-7DB13B9DF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EDADE-C021-95CE-CFFA-130BC143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0F782-3CFF-762C-E6F2-0155C892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598E2-29D7-C1B7-1B29-AF613FC9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68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8BBBC-E1BE-548F-9AAC-DDDB7E8B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DE28D-CE86-B992-6ABD-265668227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EF780-9018-6917-474E-086B4559FD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508" y="635634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87EE5-03F0-7B65-125A-F892005D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C4FAE-898B-9D46-7891-6A664AD3D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29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68936-DF8A-95C5-1D48-A0849A7D9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031CEF-E620-E754-1C40-16E310A10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C152E-539C-1CE9-99F1-6C656D69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5B05D-C63A-815F-D989-78D9BCAE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07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9094D-B58E-2057-BC02-13598EA9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9F342-9517-37F0-5D39-7939BD309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D0D7-581D-51AF-E41F-AAD4901C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C271B-3711-254E-972B-E37BE064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7AC6A-7D4B-8D1B-E728-E6FD6E36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40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49246-2A31-36B1-7CB3-47362E0C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66154-13BE-64DE-5223-4C9C8FDF2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0CF78-35A0-253B-9100-C5F484A39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D8A82-B7ED-0F4B-DED1-79774589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D9E8F-166F-0141-D8C6-6C03203D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07327-A7FD-2CD9-D70A-8DBE7BBF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764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3533-CAC7-AC5F-023A-ED3218BBD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5318C-9F47-E2E3-E4DC-8F710E818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36906-68A2-F4AB-A8EE-6CE0D0A52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2EEC6-9D39-2FD7-695F-B22549DB9B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E3A46-C8BD-9316-D8FC-C2588F05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A7A785-E335-23B1-007A-CE52AF6C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C6212-E526-E11C-DB0B-2B64C19D8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0F33A7-28BC-5C00-2542-7CA8B33E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58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347C-DBF9-8291-8AF1-DCB1F05C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92E5A1-EABD-89F5-7A0D-04E534E65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AB2E13-BED2-1395-4BB1-54D15206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9F52D6-CDCE-9063-3EEC-C2978060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9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9C094-E96D-4DC8-70AE-481308B09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2E2AB-B11F-F795-8CA0-56F4D739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E0FC3-5298-BA08-E4A9-7BD3DA5D0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67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15121-DCCE-1B0B-8FAD-BEBABD4AC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53264-9014-1AD7-02E8-08A1AD060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C0113-32F7-A78B-0CFA-3DAD0752F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232AE-EBD2-8EE2-450E-C0FD3DCB1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3C82A-A4E4-CCE0-77AB-1974D610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36F50-E393-72D3-368D-2D3365A6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50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0FBA-E62B-9CD8-A191-2B9604C5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11FE59-F06E-3219-F5B6-A229C9524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BCB9F-5E11-9F6A-3D34-B88410692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9C56B-BEEF-EAC9-2107-00EDAEDC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013EE-01BC-B851-62D0-50FDD47A9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3AB28-1341-F624-AAAD-83B31C08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17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AC888-31CC-DABC-F655-B4FBE1D68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B02EF-3C7A-D6FA-29A4-E4CB50B00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7F896-1A9B-6BC7-1D71-6FEC89DF1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61ABA-3801-DAB8-97AA-77CA2FD6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C39C2-6533-4422-883C-E27366C7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44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18BFF7-FB51-7B9D-8AA7-FE670BDF6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04EE5C-C2E4-F1AD-DB3A-D782D7EAA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A2A44-0B0A-8D99-0097-5F11B84B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2193A-D6F2-336D-F677-73E63286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540D4-C3F8-331C-4635-6A25ECB0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081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4AB9-840C-C491-2C8E7C2A8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4AAD9-83CA-9E7A-CDDF-7DB13B9DF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EDADE-C021-95CE-CFFA-130BC143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0F782-3CFF-762C-E6F2-0155C892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598E2-29D7-C1B7-1B29-AF613FC9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325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8BBBC-E1BE-548F-9AAC-DDDB7E8B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DE28D-CE86-B992-6ABD-265668227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EF780-9018-6917-474E-086B4559FD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508" y="635634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87EE5-03F0-7B65-125A-F892005D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C4FAE-898B-9D46-7891-6A664AD3D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637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68936-DF8A-95C5-1D48-A0849A7D9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031CEF-E620-E754-1C40-16E310A10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C152E-539C-1CE9-99F1-6C656D69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5B05D-C63A-815F-D989-78D9BCAE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90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9094D-B58E-2057-BC02-13598EA9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9F342-9517-37F0-5D39-7939BD309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D0D7-581D-51AF-E41F-AAD4901C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C271B-3711-254E-972B-E37BE064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7AC6A-7D4B-8D1B-E728-E6FD6E36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959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49246-2A31-36B1-7CB3-47362E0C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66154-13BE-64DE-5223-4C9C8FDF2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0CF78-35A0-253B-9100-C5F484A39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D8A82-B7ED-0F4B-DED1-79774589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D9E8F-166F-0141-D8C6-6C03203D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07327-A7FD-2CD9-D70A-8DBE7BBF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81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3533-CAC7-AC5F-023A-ED3218BBD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5318C-9F47-E2E3-E4DC-8F710E818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36906-68A2-F4AB-A8EE-6CE0D0A52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2EEC6-9D39-2FD7-695F-B22549DB9B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E3A46-C8BD-9316-D8FC-C2588F05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A7A785-E335-23B1-007A-CE52AF6C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C6212-E526-E11C-DB0B-2B64C19D8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0F33A7-28BC-5C00-2542-7CA8B33E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17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347C-DBF9-8291-8AF1-DCB1F05C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92E5A1-EABD-89F5-7A0D-04E534E65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AB2E13-BED2-1395-4BB1-54D15206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9F52D6-CDCE-9063-3EEC-C2978060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48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9C094-E96D-4DC8-70AE-481308B09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2E2AB-B11F-F795-8CA0-56F4D739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E0FC3-5298-BA08-E4A9-7BD3DA5D0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595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15121-DCCE-1B0B-8FAD-BEBABD4AC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53264-9014-1AD7-02E8-08A1AD060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C0113-32F7-A78B-0CFA-3DAD0752F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232AE-EBD2-8EE2-450E-C0FD3DCB1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3C82A-A4E4-CCE0-77AB-1974D610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36F50-E393-72D3-368D-2D3365A6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07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0FBA-E62B-9CD8-A191-2B9604C5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11FE59-F06E-3219-F5B6-A229C9524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BCB9F-5E11-9F6A-3D34-B88410692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9C56B-BEEF-EAC9-2107-00EDAEDC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013EE-01BC-B851-62D0-50FDD47A9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3AB28-1341-F624-AAAD-83B31C08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769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AC888-31CC-DABC-F655-B4FBE1D68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B02EF-3C7A-D6FA-29A4-E4CB50B00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7F896-1A9B-6BC7-1D71-6FEC89DF1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61ABA-3801-DAB8-97AA-77CA2FD6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C39C2-6533-4422-883C-E27366C7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061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18BFF7-FB51-7B9D-8AA7-FE670BDF6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04EE5C-C2E4-F1AD-DB3A-D782D7EAA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A2A44-0B0A-8D99-0097-5F11B84B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2193A-D6F2-336D-F677-73E63286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540D4-C3F8-331C-4635-6A25ECB0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740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4AB9-840C-C491-2C8E7C2A8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4AAD9-83CA-9E7A-CDDF-7DB13B9DF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EDADE-C021-95CE-CFFA-130BC143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0F782-3CFF-762C-E6F2-0155C892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598E2-29D7-C1B7-1B29-AF613FC9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80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8BBBC-E1BE-548F-9AAC-DDDB7E8B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DE28D-CE86-B992-6ABD-265668227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EF780-9018-6917-474E-086B4559FD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508" y="6356349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87EE5-03F0-7B65-125A-F892005D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C4FAE-898B-9D46-7891-6A664AD3D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873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68936-DF8A-95C5-1D48-A0849A7D9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031CEF-E620-E754-1C40-16E310A10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C152E-539C-1CE9-99F1-6C656D69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5B05D-C63A-815F-D989-78D9BCAE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641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9094D-B58E-2057-BC02-13598EA9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9F342-9517-37F0-5D39-7939BD309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D0D7-581D-51AF-E41F-AAD4901C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C271B-3711-254E-972B-E37BE064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7AC6A-7D4B-8D1B-E728-E6FD6E36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075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49246-2A31-36B1-7CB3-47362E0C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66154-13BE-64DE-5223-4C9C8FDF2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0CF78-35A0-253B-9100-C5F484A39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D8A82-B7ED-0F4B-DED1-79774589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D9E8F-166F-0141-D8C6-6C03203D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07327-A7FD-2CD9-D70A-8DBE7BBF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225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3533-CAC7-AC5F-023A-ED3218BBD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5318C-9F47-E2E3-E4DC-8F710E818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36906-68A2-F4AB-A8EE-6CE0D0A52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2EEC6-9D39-2FD7-695F-B22549DB9B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E3A46-C8BD-9316-D8FC-C2588F05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A7A785-E335-23B1-007A-CE52AF6C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C6212-E526-E11C-DB0B-2B64C19D8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0F33A7-28BC-5C00-2542-7CA8B33E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963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347C-DBF9-8291-8AF1-DCB1F05C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92E5A1-EABD-89F5-7A0D-04E534E65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AB2E13-BED2-1395-4BB1-54D15206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9F52D6-CDCE-9063-3EEC-C2978060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646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9C094-E96D-4DC8-70AE-481308B09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2E2AB-B11F-F795-8CA0-56F4D739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E0FC3-5298-BA08-E4A9-7BD3DA5D0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309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15121-DCCE-1B0B-8FAD-BEBABD4AC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53264-9014-1AD7-02E8-08A1AD060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C0113-32F7-A78B-0CFA-3DAD0752F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232AE-EBD2-8EE2-450E-C0FD3DCB1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3C82A-A4E4-CCE0-77AB-1974D610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36F50-E393-72D3-368D-2D3365A6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24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0FBA-E62B-9CD8-A191-2B9604C5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11FE59-F06E-3219-F5B6-A229C9524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BCB9F-5E11-9F6A-3D34-B88410692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9C56B-BEEF-EAC9-2107-00EDAEDC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013EE-01BC-B851-62D0-50FDD47A9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3AB28-1341-F624-AAAD-83B31C08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271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AC888-31CC-DABC-F655-B4FBE1D68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B02EF-3C7A-D6FA-29A4-E4CB50B00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7F896-1A9B-6BC7-1D71-6FEC89DF1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61ABA-3801-DAB8-97AA-77CA2FD6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C39C2-6533-4422-883C-E27366C7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808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18BFF7-FB51-7B9D-8AA7-FE670BDF6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04EE5C-C2E4-F1AD-DB3A-D782D7EAA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A2A44-0B0A-8D99-0097-5F11B84B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2193A-D6F2-336D-F677-73E63286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540D4-C3F8-331C-4635-6A25ECB0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2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B4E0A3-F19F-F1D9-1E03-E123F19E6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8267D0-493D-6601-E917-B9D49472D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C8560-AC3F-871F-239A-70462D9D5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01/08/25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2F1E2-873F-6EDB-1784-77AF67232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6A3C3-9DA5-1C67-BE18-FB68B4569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28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708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B4E0A3-F19F-F1D9-1E03-E123F19E6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8267D0-493D-6601-E917-B9D49472D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C8560-AC3F-871F-239A-70462D9D5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2F1E2-873F-6EDB-1784-77AF67232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6A3C3-9DA5-1C67-BE18-FB68B4569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5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B4E0A3-F19F-F1D9-1E03-E123F19E6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8267D0-493D-6601-E917-B9D49472D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C8560-AC3F-871F-239A-70462D9D5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2F1E2-873F-6EDB-1784-77AF67232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6A3C3-9DA5-1C67-BE18-FB68B4569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3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B4E0A3-F19F-F1D9-1E03-E123F19E6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8267D0-493D-6601-E917-B9D49472D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C8560-AC3F-871F-239A-70462D9D5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01/08/25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2F1E2-873F-6EDB-1784-77AF67232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6A3C3-9DA5-1C67-BE18-FB68B4569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9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e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gdenvalleyinc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8B43B0-1833-1F85-8C15-9A1B4C829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355" y="5075885"/>
            <a:ext cx="2519362" cy="14720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CFB84F-E7C8-0842-AC5B-6D3BFBFB1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10" y="451582"/>
            <a:ext cx="6778007" cy="39582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BBB065-BDC3-EE4A-9FF1-082CD64AEF47}"/>
              </a:ext>
            </a:extLst>
          </p:cNvPr>
          <p:cNvSpPr/>
          <p:nvPr/>
        </p:nvSpPr>
        <p:spPr>
          <a:xfrm>
            <a:off x="802621" y="1230378"/>
            <a:ext cx="361069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Town Hall</a:t>
            </a:r>
          </a:p>
          <a:p>
            <a:pPr algn="ctr"/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&amp;</a:t>
            </a:r>
          </a:p>
          <a:p>
            <a:pPr algn="ctr"/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Open House</a:t>
            </a:r>
          </a:p>
          <a:p>
            <a:pPr algn="ctr"/>
            <a:endParaRPr lang="en-US" dirty="0">
              <a:cs typeface="Aharoni" panose="020B0604020202020204" pitchFamily="2" charset="-79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A71216-885B-C34C-AC83-32E168D12237}"/>
              </a:ext>
            </a:extLst>
          </p:cNvPr>
          <p:cNvSpPr/>
          <p:nvPr/>
        </p:nvSpPr>
        <p:spPr>
          <a:xfrm>
            <a:off x="-2032033" y="4419114"/>
            <a:ext cx="927999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cs typeface="Aharoni" panose="020B0604020202020204" pitchFamily="2" charset="-79"/>
              </a:rPr>
              <a:t>Hosted by</a:t>
            </a:r>
          </a:p>
          <a:p>
            <a:pPr algn="ctr"/>
            <a:r>
              <a:rPr lang="en-US" sz="1600" dirty="0">
                <a:cs typeface="Aharoni" panose="020B0604020202020204" pitchFamily="2" charset="-79"/>
              </a:rPr>
              <a:t>Incorporation Transition Team</a:t>
            </a:r>
          </a:p>
          <a:p>
            <a:pPr algn="ctr"/>
            <a:r>
              <a:rPr lang="en-US" sz="1600" dirty="0">
                <a:cs typeface="Aharoni" panose="020B0604020202020204" pitchFamily="2" charset="-79"/>
              </a:rPr>
              <a:t>&amp; </a:t>
            </a:r>
          </a:p>
          <a:p>
            <a:pPr algn="ctr"/>
            <a:r>
              <a:rPr lang="en-US" sz="1600" dirty="0">
                <a:cs typeface="Aharoni" panose="020B0604020202020204" pitchFamily="2" charset="-79"/>
              </a:rPr>
              <a:t>Ogden Valley Startup, Inc.</a:t>
            </a:r>
          </a:p>
          <a:p>
            <a:pPr algn="ctr"/>
            <a:endParaRPr lang="en-US" sz="1400" dirty="0">
              <a:cs typeface="Aharoni" panose="020B0604020202020204" pitchFamily="2" charset="-79"/>
            </a:endParaRPr>
          </a:p>
          <a:p>
            <a:pPr algn="ctr"/>
            <a:r>
              <a:rPr lang="en-US" sz="1400" i="1" dirty="0">
                <a:cs typeface="Aharoni" panose="020B0604020202020204" pitchFamily="2" charset="-79"/>
              </a:rPr>
              <a:t>Thanks to Huntsville Town for Opening Up </a:t>
            </a:r>
          </a:p>
          <a:p>
            <a:pPr algn="ctr"/>
            <a:r>
              <a:rPr lang="en-US" sz="1400" i="1" dirty="0">
                <a:cs typeface="Aharoni" panose="020B0604020202020204" pitchFamily="2" charset="-79"/>
              </a:rPr>
              <a:t>Their New Town Hall to 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322302-F331-5A45-8AE6-CA8CAD10C89E}"/>
              </a:ext>
            </a:extLst>
          </p:cNvPr>
          <p:cNvSpPr/>
          <p:nvPr/>
        </p:nvSpPr>
        <p:spPr>
          <a:xfrm>
            <a:off x="-440034" y="352035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cs typeface="Aharoni" panose="020B0604020202020204" pitchFamily="2" charset="-79"/>
              </a:rPr>
              <a:t>March 26, 2025</a:t>
            </a:r>
          </a:p>
          <a:p>
            <a:pPr algn="ctr"/>
            <a:r>
              <a:rPr lang="en-US" dirty="0">
                <a:cs typeface="Aharoni" panose="020B0604020202020204" pitchFamily="2" charset="-79"/>
              </a:rPr>
              <a:t>Huntsville Town Hall</a:t>
            </a:r>
          </a:p>
        </p:txBody>
      </p:sp>
    </p:spTree>
    <p:extLst>
      <p:ext uri="{BB962C8B-B14F-4D97-AF65-F5344CB8AC3E}">
        <p14:creationId xmlns:p14="http://schemas.microsoft.com/office/powerpoint/2010/main" val="3052108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49ACA-2951-3943-B436-646F34BE0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5487" y="926946"/>
            <a:ext cx="10441518" cy="192628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Why Prepare Now?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From Sponsors to Startup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What’s the Work?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Who Does It?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Volunteer Team Breakouts</a:t>
            </a:r>
          </a:p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E17961B-366C-604F-AB02-3F708B7D19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4800"/>
            <a:ext cx="12192000" cy="4191928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48A2A-92FA-2B44-98F0-28533B8B4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01/08/25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5522B-5E9A-5A44-AEF8-B6388E5C4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DEEA3B2-032C-7545-A58C-C4F074AA89D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Tonight’s Agenda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B367CA-AD27-D147-A878-0F46BE9A69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105302"/>
            <a:ext cx="621539" cy="53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9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71B19-4C36-9340-A6E4-4F9D9934E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84" y="980763"/>
            <a:ext cx="10515600" cy="773052"/>
          </a:xfrm>
        </p:spPr>
        <p:txBody>
          <a:bodyPr/>
          <a:lstStyle/>
          <a:p>
            <a:r>
              <a:rPr lang="en-US" dirty="0"/>
              <a:t>Officials Will Have Little Time to Prepare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6E935-AE97-D74C-9928-16FF602FB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03/26/25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A2E36-16D7-2B41-B8D9-11BA8A33F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8863DE-BDB1-4B47-82BA-3A6883B91957}"/>
              </a:ext>
            </a:extLst>
          </p:cNvPr>
          <p:cNvSpPr txBox="1">
            <a:spLocks/>
          </p:cNvSpPr>
          <p:nvPr/>
        </p:nvSpPr>
        <p:spPr>
          <a:xfrm>
            <a:off x="0" y="-27414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Why Prepare Now?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31A747-832E-7044-940A-E9B2C98517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85670"/>
            <a:ext cx="621539" cy="539496"/>
          </a:xfrm>
          <a:prstGeom prst="rect">
            <a:avLst/>
          </a:prstGeom>
        </p:spPr>
      </p:pic>
      <p:sp>
        <p:nvSpPr>
          <p:cNvPr id="9" name="Striped Right Arrow 8">
            <a:extLst>
              <a:ext uri="{FF2B5EF4-FFF2-40B4-BE49-F238E27FC236}">
                <a16:creationId xmlns:a16="http://schemas.microsoft.com/office/drawing/2014/main" id="{F67326BE-4F98-0743-81CB-30053E1E5C50}"/>
              </a:ext>
            </a:extLst>
          </p:cNvPr>
          <p:cNvSpPr/>
          <p:nvPr/>
        </p:nvSpPr>
        <p:spPr>
          <a:xfrm>
            <a:off x="634218" y="1613852"/>
            <a:ext cx="10719582" cy="130386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D07329-9FE5-164B-9656-0B93B3E2C541}"/>
              </a:ext>
            </a:extLst>
          </p:cNvPr>
          <p:cNvSpPr txBox="1"/>
          <p:nvPr/>
        </p:nvSpPr>
        <p:spPr>
          <a:xfrm>
            <a:off x="1225202" y="2034267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June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B44633-4E27-6042-86DB-723990115FBC}"/>
              </a:ext>
            </a:extLst>
          </p:cNvPr>
          <p:cNvSpPr txBox="1"/>
          <p:nvPr/>
        </p:nvSpPr>
        <p:spPr>
          <a:xfrm>
            <a:off x="2369152" y="208111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July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5D4BC5-DBD7-3F44-B79A-F6F7465572C6}"/>
              </a:ext>
            </a:extLst>
          </p:cNvPr>
          <p:cNvSpPr txBox="1"/>
          <p:nvPr/>
        </p:nvSpPr>
        <p:spPr>
          <a:xfrm>
            <a:off x="3685973" y="204909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August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B74349-AF0F-D94B-9A36-B2A784FC6C88}"/>
              </a:ext>
            </a:extLst>
          </p:cNvPr>
          <p:cNvSpPr txBox="1"/>
          <p:nvPr/>
        </p:nvSpPr>
        <p:spPr>
          <a:xfrm>
            <a:off x="6206463" y="204909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1A56B6-06ED-A248-B590-2D270428689A}"/>
              </a:ext>
            </a:extLst>
          </p:cNvPr>
          <p:cNvSpPr txBox="1"/>
          <p:nvPr/>
        </p:nvSpPr>
        <p:spPr>
          <a:xfrm>
            <a:off x="5089508" y="204909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Sept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6DE123-D372-4B46-921C-8AD134C7B50C}"/>
              </a:ext>
            </a:extLst>
          </p:cNvPr>
          <p:cNvSpPr txBox="1"/>
          <p:nvPr/>
        </p:nvSpPr>
        <p:spPr>
          <a:xfrm>
            <a:off x="7281848" y="206547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F3F339-AA0A-8241-9D87-3F3A4EB2C8E2}"/>
              </a:ext>
            </a:extLst>
          </p:cNvPr>
          <p:cNvSpPr txBox="1"/>
          <p:nvPr/>
        </p:nvSpPr>
        <p:spPr>
          <a:xfrm>
            <a:off x="8382026" y="208111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627B8D-DE30-AF4D-AC74-9143A561D1D2}"/>
              </a:ext>
            </a:extLst>
          </p:cNvPr>
          <p:cNvSpPr txBox="1"/>
          <p:nvPr/>
        </p:nvSpPr>
        <p:spPr>
          <a:xfrm>
            <a:off x="9569748" y="208111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Jan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DE3230-9F3E-1645-BBE7-D0E34C020A9C}"/>
              </a:ext>
            </a:extLst>
          </p:cNvPr>
          <p:cNvSpPr txBox="1"/>
          <p:nvPr/>
        </p:nvSpPr>
        <p:spPr>
          <a:xfrm>
            <a:off x="6915149" y="2646112"/>
            <a:ext cx="1777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Election &amp;</a:t>
            </a:r>
          </a:p>
          <a:p>
            <a:pPr algn="ctr"/>
            <a:r>
              <a:rPr lang="en-US" dirty="0"/>
              <a:t>Canvass (official confirmation) (Nov. 18)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7B1BC1-F51F-6D4F-B8FA-E0EE875C0107}"/>
              </a:ext>
            </a:extLst>
          </p:cNvPr>
          <p:cNvSpPr txBox="1"/>
          <p:nvPr/>
        </p:nvSpPr>
        <p:spPr>
          <a:xfrm>
            <a:off x="3471951" y="2616536"/>
            <a:ext cx="1266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Primary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E8C7BB-DB63-A74E-BBFB-5752E4D8130C}"/>
              </a:ext>
            </a:extLst>
          </p:cNvPr>
          <p:cNvSpPr txBox="1"/>
          <p:nvPr/>
        </p:nvSpPr>
        <p:spPr>
          <a:xfrm>
            <a:off x="803531" y="2646112"/>
            <a:ext cx="1465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Candidate</a:t>
            </a:r>
          </a:p>
          <a:p>
            <a:pPr algn="ctr"/>
            <a:r>
              <a:rPr lang="en-US" dirty="0"/>
              <a:t>Declaration</a:t>
            </a:r>
          </a:p>
        </p:txBody>
      </p:sp>
      <p:sp>
        <p:nvSpPr>
          <p:cNvPr id="34" name="Right Brace 33">
            <a:extLst>
              <a:ext uri="{FF2B5EF4-FFF2-40B4-BE49-F238E27FC236}">
                <a16:creationId xmlns:a16="http://schemas.microsoft.com/office/drawing/2014/main" id="{F3B5BB54-FB01-EC43-B6DF-79D179272206}"/>
              </a:ext>
            </a:extLst>
          </p:cNvPr>
          <p:cNvSpPr/>
          <p:nvPr/>
        </p:nvSpPr>
        <p:spPr>
          <a:xfrm rot="5400000">
            <a:off x="8044131" y="2969979"/>
            <a:ext cx="971943" cy="2534609"/>
          </a:xfrm>
          <a:prstGeom prst="rightBrac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2B3E1791-CB97-EB4E-B7F5-2A7833B4F714}"/>
              </a:ext>
            </a:extLst>
          </p:cNvPr>
          <p:cNvSpPr/>
          <p:nvPr/>
        </p:nvSpPr>
        <p:spPr>
          <a:xfrm rot="20407403">
            <a:off x="1357336" y="3804475"/>
            <a:ext cx="3989736" cy="1900238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Officials Will Have NO authority until November 18</a:t>
            </a:r>
          </a:p>
          <a:p>
            <a:pPr algn="ctr"/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Even then, it’s limited</a:t>
            </a:r>
          </a:p>
          <a:p>
            <a:pPr algn="ctr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WE MUST BE READY BEFORE THEN!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85CD694-E62D-C04B-A5E2-62E2FB49C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882" y="2852202"/>
            <a:ext cx="1241857" cy="12418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4CABFF-790A-944B-8E70-E1D00E58AB6F}"/>
              </a:ext>
            </a:extLst>
          </p:cNvPr>
          <p:cNvSpPr txBox="1"/>
          <p:nvPr/>
        </p:nvSpPr>
        <p:spPr>
          <a:xfrm>
            <a:off x="7625593" y="4723255"/>
            <a:ext cx="194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 Business Days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EEB558-D74B-B941-9462-56150B929F35}"/>
              </a:ext>
            </a:extLst>
          </p:cNvPr>
          <p:cNvSpPr txBox="1"/>
          <p:nvPr/>
        </p:nvSpPr>
        <p:spPr>
          <a:xfrm>
            <a:off x="9506072" y="2690881"/>
            <a:ext cx="1211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Take Office</a:t>
            </a:r>
          </a:p>
          <a:p>
            <a:r>
              <a:rPr lang="en-US" dirty="0"/>
              <a:t>(Jan. 5)</a:t>
            </a:r>
          </a:p>
        </p:txBody>
      </p:sp>
    </p:spTree>
    <p:extLst>
      <p:ext uri="{BB962C8B-B14F-4D97-AF65-F5344CB8AC3E}">
        <p14:creationId xmlns:p14="http://schemas.microsoft.com/office/powerpoint/2010/main" val="323272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979DE2-A36D-C44C-B574-428983772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E931F2A-90EF-4046-B959-4B067458BB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r>
              <a:rPr lang="en-US" dirty="0"/>
              <a:t>3/26/25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3100CD-3BE3-C84C-8F1C-C6A0DA0D91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105302"/>
            <a:ext cx="621539" cy="53949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73C02CB-09D5-794F-972D-FBBFCB1FC2E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From Sponsors to Transition Team to Startup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0FE13C-59EF-774A-AE12-9340DEFFF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85670"/>
            <a:ext cx="621539" cy="539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537C32-0438-0B46-B5DF-EDDFB476AA0A}"/>
              </a:ext>
            </a:extLst>
          </p:cNvPr>
          <p:cNvSpPr txBox="1"/>
          <p:nvPr/>
        </p:nvSpPr>
        <p:spPr>
          <a:xfrm>
            <a:off x="850395" y="3271390"/>
            <a:ext cx="29776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Sponsors</a:t>
            </a:r>
          </a:p>
          <a:p>
            <a:r>
              <a:rPr lang="en-US" sz="2000" b="1" i="1" dirty="0"/>
              <a:t>6 Sponsors </a:t>
            </a:r>
          </a:p>
          <a:p>
            <a:r>
              <a:rPr lang="en-US" sz="2000" dirty="0"/>
              <a:t>Mission: Get on the Ballot</a:t>
            </a:r>
          </a:p>
          <a:p>
            <a:r>
              <a:rPr lang="en-US" sz="2000" dirty="0"/>
              <a:t>”Sponsor Duties” Completed on January 16, 2025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4F8E50-9DFA-E74A-B838-2919BBB39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87" y="1125886"/>
            <a:ext cx="3111500" cy="196850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E55BAFF-8FA6-C047-AE53-A673FCC587F3}"/>
              </a:ext>
            </a:extLst>
          </p:cNvPr>
          <p:cNvSpPr txBox="1"/>
          <p:nvPr/>
        </p:nvSpPr>
        <p:spPr>
          <a:xfrm>
            <a:off x="4433143" y="3271390"/>
            <a:ext cx="36898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Transition Team</a:t>
            </a:r>
          </a:p>
          <a:p>
            <a:r>
              <a:rPr lang="en-US" sz="2000" b="1" i="1" dirty="0"/>
              <a:t>2 Sponsors + 5 volunteers + WFRC</a:t>
            </a:r>
          </a:p>
          <a:p>
            <a:r>
              <a:rPr lang="en-US" sz="2000" dirty="0"/>
              <a:t>Mission: Research &amp; Prepare for Startup Work</a:t>
            </a:r>
          </a:p>
          <a:p>
            <a:pPr marL="349250" lvl="1" indent="-163513">
              <a:buFontTx/>
              <a:buChar char="-"/>
            </a:pPr>
            <a:r>
              <a:rPr lang="en-US" sz="1600" i="1" dirty="0"/>
              <a:t>Nick </a:t>
            </a:r>
            <a:r>
              <a:rPr lang="en-US" sz="1600" i="1" dirty="0" err="1"/>
              <a:t>Dahlkamp</a:t>
            </a:r>
            <a:r>
              <a:rPr lang="en-US" sz="1600" i="1" dirty="0"/>
              <a:t>, Brandi </a:t>
            </a:r>
            <a:r>
              <a:rPr lang="en-US" sz="1600" i="1" dirty="0" err="1"/>
              <a:t>Hammon</a:t>
            </a:r>
            <a:endParaRPr lang="en-US" sz="1600" i="1" dirty="0"/>
          </a:p>
          <a:p>
            <a:pPr marL="349250" lvl="1" indent="-163513">
              <a:buFontTx/>
              <a:buChar char="-"/>
            </a:pPr>
            <a:r>
              <a:rPr lang="en-US" sz="1600" i="1" dirty="0"/>
              <a:t>Wayne Pyle, Angela Dean, Janet Wampler, Anne Ladd, Kay Hoogland </a:t>
            </a:r>
          </a:p>
          <a:p>
            <a:pPr marL="349250" lvl="1" indent="-163513">
              <a:buFontTx/>
              <a:buChar char="-"/>
            </a:pPr>
            <a:r>
              <a:rPr lang="en-US" sz="1600" i="1" dirty="0"/>
              <a:t>Wasatch Front Regional Counsel – Madison Aviles</a:t>
            </a:r>
          </a:p>
          <a:p>
            <a:endParaRPr lang="en-US" sz="2000" dirty="0"/>
          </a:p>
          <a:p>
            <a:pPr marL="185738" lvl="1"/>
            <a:endParaRPr lang="en-US" sz="28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8031103-C145-E44B-9CE2-FFA6EBB2B3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990" y="1073307"/>
            <a:ext cx="1766859" cy="2021079"/>
          </a:xfrm>
          <a:prstGeom prst="rect">
            <a:avLst/>
          </a:prstGeom>
          <a:solidFill>
            <a:schemeClr val="accent4"/>
          </a:solidFill>
          <a:ln w="47625">
            <a:solidFill>
              <a:schemeClr val="accent6">
                <a:lumMod val="75000"/>
              </a:schemeClr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81C4651-26A5-2944-B7C5-38F25BCF8D29}"/>
              </a:ext>
            </a:extLst>
          </p:cNvPr>
          <p:cNvSpPr txBox="1"/>
          <p:nvPr/>
        </p:nvSpPr>
        <p:spPr>
          <a:xfrm>
            <a:off x="8346834" y="3227324"/>
            <a:ext cx="34794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Ogden Valley Startup, Inc.</a:t>
            </a:r>
          </a:p>
          <a:p>
            <a:r>
              <a:rPr lang="en-US" sz="2000" b="1" i="1" dirty="0"/>
              <a:t>Volunteers (100+) INCLUDING YOU!</a:t>
            </a:r>
            <a:endParaRPr lang="en-US" sz="2000" dirty="0"/>
          </a:p>
          <a:p>
            <a:r>
              <a:rPr lang="en-US" sz="2000" dirty="0"/>
              <a:t>Mission: Do the Startup Work </a:t>
            </a:r>
          </a:p>
          <a:p>
            <a:endParaRPr lang="en-US" sz="2800" dirty="0"/>
          </a:p>
        </p:txBody>
      </p:sp>
      <p:sp>
        <p:nvSpPr>
          <p:cNvPr id="33" name="Striped Right Arrow 32">
            <a:extLst>
              <a:ext uri="{FF2B5EF4-FFF2-40B4-BE49-F238E27FC236}">
                <a16:creationId xmlns:a16="http://schemas.microsoft.com/office/drawing/2014/main" id="{6F194D94-AC88-7147-8D5C-DAD3D2AA9AB0}"/>
              </a:ext>
            </a:extLst>
          </p:cNvPr>
          <p:cNvSpPr/>
          <p:nvPr/>
        </p:nvSpPr>
        <p:spPr>
          <a:xfrm>
            <a:off x="3294185" y="2078542"/>
            <a:ext cx="844061" cy="45719"/>
          </a:xfrm>
          <a:prstGeom prst="striped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Striped Right Arrow 33">
            <a:extLst>
              <a:ext uri="{FF2B5EF4-FFF2-40B4-BE49-F238E27FC236}">
                <a16:creationId xmlns:a16="http://schemas.microsoft.com/office/drawing/2014/main" id="{C603E540-3F88-8C41-BEF2-A00DCB0323F5}"/>
              </a:ext>
            </a:extLst>
          </p:cNvPr>
          <p:cNvSpPr/>
          <p:nvPr/>
        </p:nvSpPr>
        <p:spPr>
          <a:xfrm>
            <a:off x="7772404" y="2230942"/>
            <a:ext cx="844061" cy="45719"/>
          </a:xfrm>
          <a:prstGeom prst="striped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Striped Right Arrow 34">
            <a:extLst>
              <a:ext uri="{FF2B5EF4-FFF2-40B4-BE49-F238E27FC236}">
                <a16:creationId xmlns:a16="http://schemas.microsoft.com/office/drawing/2014/main" id="{B94F0470-0108-8A46-9831-997D2C785DB8}"/>
              </a:ext>
            </a:extLst>
          </p:cNvPr>
          <p:cNvSpPr/>
          <p:nvPr/>
        </p:nvSpPr>
        <p:spPr>
          <a:xfrm>
            <a:off x="7924804" y="2383342"/>
            <a:ext cx="844061" cy="45719"/>
          </a:xfrm>
          <a:prstGeom prst="striped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Striped Right Arrow 35">
            <a:extLst>
              <a:ext uri="{FF2B5EF4-FFF2-40B4-BE49-F238E27FC236}">
                <a16:creationId xmlns:a16="http://schemas.microsoft.com/office/drawing/2014/main" id="{ED598AB6-2AEA-1941-9DEA-2F2021BF97F4}"/>
              </a:ext>
            </a:extLst>
          </p:cNvPr>
          <p:cNvSpPr/>
          <p:nvPr/>
        </p:nvSpPr>
        <p:spPr>
          <a:xfrm>
            <a:off x="8077204" y="2535742"/>
            <a:ext cx="844061" cy="45719"/>
          </a:xfrm>
          <a:prstGeom prst="striped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7" name="Striped Right Arrow 36">
            <a:extLst>
              <a:ext uri="{FF2B5EF4-FFF2-40B4-BE49-F238E27FC236}">
                <a16:creationId xmlns:a16="http://schemas.microsoft.com/office/drawing/2014/main" id="{ADEC034A-81F6-0344-B974-E23B28832677}"/>
              </a:ext>
            </a:extLst>
          </p:cNvPr>
          <p:cNvSpPr/>
          <p:nvPr/>
        </p:nvSpPr>
        <p:spPr>
          <a:xfrm>
            <a:off x="3446585" y="2230942"/>
            <a:ext cx="844061" cy="45719"/>
          </a:xfrm>
          <a:prstGeom prst="striped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FA3880E-A201-054A-8609-1D60F2EACF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95" y="1137972"/>
            <a:ext cx="2063381" cy="196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1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979DE2-A36D-C44C-B574-428983772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E931F2A-90EF-4046-B959-4B067458BB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r>
              <a:rPr lang="en-US" dirty="0"/>
              <a:t>3/26/25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3100CD-3BE3-C84C-8F1C-C6A0DA0D91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105302"/>
            <a:ext cx="621539" cy="53949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73C02CB-09D5-794F-972D-FBBFCB1FC2E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What Is Ogden Valley Startup?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0FE13C-59EF-774A-AE12-9340DEFFF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85670"/>
            <a:ext cx="621539" cy="53949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81C4651-26A5-2944-B7C5-38F25BCF8D29}"/>
              </a:ext>
            </a:extLst>
          </p:cNvPr>
          <p:cNvSpPr txBox="1"/>
          <p:nvPr/>
        </p:nvSpPr>
        <p:spPr>
          <a:xfrm>
            <a:off x="4199444" y="953755"/>
            <a:ext cx="755904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From Sponsors to Campaign to Startup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Two separate entities: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Sponsors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Campaign Committee (Friends of Ogden Valley)</a:t>
            </a:r>
          </a:p>
          <a:p>
            <a:pPr lvl="1"/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Compliance with state laws on registration, reporting, and wind-up after consultation with Lieutenant Governor’s Office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Friends of Ogden Valley Donors of $500+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Offered option of refund or rollover to Ogden Valley Startup, Inc.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Rollover ~ $8000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ACF292-15A8-774D-B034-C0417C0F0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56" y="4231576"/>
            <a:ext cx="3801932" cy="1291400"/>
          </a:xfrm>
          <a:prstGeom prst="rect">
            <a:avLst/>
          </a:prstGeom>
        </p:spPr>
      </p:pic>
      <p:pic>
        <p:nvPicPr>
          <p:cNvPr id="19" name="Picture 3" descr="State of Utah:">
            <a:extLst>
              <a:ext uri="{FF2B5EF4-FFF2-40B4-BE49-F238E27FC236}">
                <a16:creationId xmlns:a16="http://schemas.microsoft.com/office/drawing/2014/main" id="{FACCD531-A6D6-BF44-A334-7CEE8B3E7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76" y="1423327"/>
            <a:ext cx="3911600" cy="215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101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F7FC5-6B5C-1944-8382-A88E1EA63A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40475"/>
            <a:ext cx="2743200" cy="365125"/>
          </a:xfrm>
        </p:spPr>
        <p:txBody>
          <a:bodyPr/>
          <a:lstStyle/>
          <a:p>
            <a:r>
              <a:rPr lang="en-US" dirty="0"/>
              <a:t>03/26/25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C68EB-4700-6E44-A32F-43EF4CD9C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C4B2BA-2F10-AB4D-94C6-637186904D1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What Is the Work?</a:t>
            </a:r>
            <a:endParaRPr lang="en-US" sz="36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66285C-8150-984B-AB08-0BAA8AB2B0C0}"/>
              </a:ext>
            </a:extLst>
          </p:cNvPr>
          <p:cNvSpPr txBox="1"/>
          <p:nvPr/>
        </p:nvSpPr>
        <p:spPr>
          <a:xfrm>
            <a:off x="1818084" y="776439"/>
            <a:ext cx="85558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City Startup Manual</a:t>
            </a:r>
          </a:p>
          <a:p>
            <a:pPr algn="ctr"/>
            <a:r>
              <a:rPr lang="en-US" sz="2400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step-by-step guide on how to startup the city</a:t>
            </a:r>
          </a:p>
          <a:p>
            <a:pPr marL="800100" lvl="1" indent="-342900" algn="ctr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9062BF-901F-CD42-8812-9DEBCCB0FEC3}"/>
              </a:ext>
            </a:extLst>
          </p:cNvPr>
          <p:cNvSpPr txBox="1"/>
          <p:nvPr/>
        </p:nvSpPr>
        <p:spPr>
          <a:xfrm>
            <a:off x="4891657" y="1832134"/>
            <a:ext cx="635241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</a:rPr>
              <a:t>TABLE OF CONTENTS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Candidate Startup Training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Essential Tasks Post Election &amp; Canvass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November  18 - December: Modest Statutory Authority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Essential Tasks January 5, 2026: First Week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Secure Revenue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Contract Ratification &amp; Adoption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Codes, Policies, Procedures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Legal Filings &amp; Records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First Six Months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Normalize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Appendix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Draft Documents, Resources, Calendar, Other Tools</a:t>
            </a:r>
          </a:p>
          <a:p>
            <a:pPr lvl="2"/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E38CC1-3D2E-474C-8F02-9018CE3E1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262" y="2047225"/>
            <a:ext cx="2836985" cy="3826036"/>
          </a:xfrm>
          <a:prstGeom prst="rect">
            <a:avLst/>
          </a:prstGeom>
          <a:solidFill>
            <a:schemeClr val="accent4"/>
          </a:solidFill>
          <a:ln w="4762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23419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58539793-D15F-B045-AECD-92B11F8C0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6415">
            <a:off x="9902093" y="3801452"/>
            <a:ext cx="1321990" cy="2065390"/>
          </a:xfrm>
          <a:prstGeom prst="rect">
            <a:avLst/>
          </a:prstGeom>
          <a:ln>
            <a:solidFill>
              <a:srgbClr val="31538F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6867A-C021-B448-B982-AB51BC249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239" y="1496077"/>
            <a:ext cx="533082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Master Task List </a:t>
            </a:r>
          </a:p>
          <a:p>
            <a:pPr marL="0" indent="0">
              <a:buNone/>
            </a:pPr>
            <a:r>
              <a:rPr lang="en-US" dirty="0"/>
              <a:t>Organization Design</a:t>
            </a:r>
          </a:p>
          <a:p>
            <a:pPr marL="0" indent="0">
              <a:buNone/>
            </a:pPr>
            <a:r>
              <a:rPr lang="en-US" dirty="0"/>
              <a:t>Other Cities’ Experiences </a:t>
            </a:r>
          </a:p>
          <a:p>
            <a:pPr marL="0" indent="0">
              <a:buNone/>
            </a:pPr>
            <a:r>
              <a:rPr lang="en-US" dirty="0"/>
              <a:t>Volunteer Data Base </a:t>
            </a:r>
          </a:p>
          <a:p>
            <a:pPr marL="0" indent="0">
              <a:buNone/>
            </a:pPr>
            <a:r>
              <a:rPr lang="en-US" dirty="0"/>
              <a:t>Communications</a:t>
            </a:r>
          </a:p>
          <a:p>
            <a:pPr marL="0" indent="0">
              <a:buNone/>
            </a:pPr>
            <a:r>
              <a:rPr lang="en-US" dirty="0"/>
              <a:t>Legislative Watch</a:t>
            </a:r>
          </a:p>
          <a:p>
            <a:pPr marL="0" indent="0">
              <a:buNone/>
            </a:pPr>
            <a:r>
              <a:rPr lang="en-US" dirty="0"/>
              <a:t>Legal Research</a:t>
            </a:r>
          </a:p>
          <a:p>
            <a:pPr marL="0" indent="0">
              <a:buNone/>
            </a:pPr>
            <a:r>
              <a:rPr lang="en-US" dirty="0"/>
              <a:t>Relationships/Network/Outreach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A3F16-7DCD-304E-B57C-9B4BDF63A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03/26/25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E58E2-08F1-204C-9833-75F56A74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FD7FF42-EEE5-6D4F-8D83-A102AC2C9125}"/>
              </a:ext>
            </a:extLst>
          </p:cNvPr>
          <p:cNvSpPr txBox="1">
            <a:spLocks/>
          </p:cNvSpPr>
          <p:nvPr/>
        </p:nvSpPr>
        <p:spPr>
          <a:xfrm>
            <a:off x="0" y="-17707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What Is the Work?</a:t>
            </a:r>
            <a:endParaRPr lang="en-US" sz="36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2BA347E-C1B1-2940-9346-58B127F87D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105302"/>
            <a:ext cx="621539" cy="5394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F4F0BF-E146-784F-B83E-D103811CF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38" y="1601250"/>
            <a:ext cx="457598" cy="4381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0FFF42-0122-F242-9D5F-F297852F6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27" y="2054603"/>
            <a:ext cx="457598" cy="4381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B18761A-13D2-4A4D-B06D-25EC082F5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175">
            <a:off x="232519" y="2515122"/>
            <a:ext cx="457598" cy="438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4531F4-EC20-D247-BECC-CA0BBA8AF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9" y="3021798"/>
            <a:ext cx="457598" cy="4381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AC66031-8CD4-DE47-B677-58C9BA28D1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8" y="5165918"/>
            <a:ext cx="457598" cy="4381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68BA3A6-22C9-E84D-8F9E-15BD1F71C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27" y="3560143"/>
            <a:ext cx="457598" cy="4381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E63CB1F-752F-B04D-8E0E-FE2F11435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3" y="4661731"/>
            <a:ext cx="457598" cy="43815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7950D9-FCF0-624B-8D55-299180B44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3394">
            <a:off x="8743606" y="1864766"/>
            <a:ext cx="2821931" cy="1611267"/>
          </a:xfrm>
          <a:prstGeom prst="rect">
            <a:avLst/>
          </a:prstGeom>
          <a:ln>
            <a:solidFill>
              <a:srgbClr val="31538F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2BC6AAD-A09B-714D-8852-61AC43F16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0556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4686">
            <a:off x="5447386" y="1416294"/>
            <a:ext cx="3404241" cy="3076329"/>
          </a:xfrm>
          <a:prstGeom prst="rect">
            <a:avLst/>
          </a:prstGeom>
          <a:ln>
            <a:solidFill>
              <a:srgbClr val="31538F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945C3EA-6769-BF41-BA71-EF75AE224B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0038">
            <a:off x="7864754" y="3440739"/>
            <a:ext cx="2077206" cy="2426722"/>
          </a:xfrm>
          <a:prstGeom prst="rect">
            <a:avLst/>
          </a:prstGeom>
          <a:ln>
            <a:solidFill>
              <a:srgbClr val="31538F"/>
            </a:solidFill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306EF12-49E5-5840-ACA7-BEF36F7156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3165">
            <a:off x="6403937" y="3141481"/>
            <a:ext cx="1415371" cy="2339243"/>
          </a:xfrm>
          <a:prstGeom prst="rect">
            <a:avLst/>
          </a:prstGeom>
          <a:ln>
            <a:solidFill>
              <a:srgbClr val="31538F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F750AB7-E99C-3C4B-94FE-8CE73CE2DB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0855">
            <a:off x="8090070" y="5575203"/>
            <a:ext cx="1816825" cy="756494"/>
          </a:xfrm>
          <a:prstGeom prst="rect">
            <a:avLst/>
          </a:prstGeom>
          <a:ln>
            <a:solidFill>
              <a:srgbClr val="31538F"/>
            </a:solidFill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DC5EB74-2014-6440-A65F-FA69B5EB69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6171">
            <a:off x="9827863" y="5724268"/>
            <a:ext cx="999347" cy="95801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14627A1-8D01-4E4E-B795-3838D043F5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2583">
            <a:off x="5019435" y="4223186"/>
            <a:ext cx="1943075" cy="605736"/>
          </a:xfrm>
          <a:prstGeom prst="rect">
            <a:avLst/>
          </a:prstGeom>
          <a:ln>
            <a:solidFill>
              <a:srgbClr val="31538F"/>
            </a:solidFill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D959E7C-AF3D-4D43-86DA-320B0B759C8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2685">
            <a:off x="6219183" y="5723681"/>
            <a:ext cx="2650181" cy="565274"/>
          </a:xfrm>
          <a:prstGeom prst="rect">
            <a:avLst/>
          </a:prstGeom>
          <a:ln w="12700">
            <a:solidFill>
              <a:srgbClr val="31538F"/>
            </a:solidFill>
          </a:ln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69F06C1-A51E-1D4F-85DF-ED0E17F1E222}"/>
              </a:ext>
            </a:extLst>
          </p:cNvPr>
          <p:cNvSpPr txBox="1"/>
          <p:nvPr/>
        </p:nvSpPr>
        <p:spPr>
          <a:xfrm>
            <a:off x="1168924" y="1102936"/>
            <a:ext cx="1454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Already Done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5ED5168-9124-5C40-98FD-0975E3A45A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3" y="4100330"/>
            <a:ext cx="457598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3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5A45D-C3D1-6646-8C03-7548917AA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8476"/>
            <a:ext cx="12433024" cy="709299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AE95D-10F4-CD43-9D2E-3E971DF9C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0001" y="920934"/>
            <a:ext cx="4994709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DIY </a:t>
            </a:r>
          </a:p>
          <a:p>
            <a:pPr marL="0" indent="0">
              <a:buNone/>
            </a:pPr>
            <a:r>
              <a:rPr lang="en-US" b="1" dirty="0"/>
              <a:t>(Valley Volunteers)</a:t>
            </a:r>
          </a:p>
          <a:p>
            <a:pPr marL="0" indent="0">
              <a:buNone/>
            </a:pPr>
            <a:r>
              <a:rPr lang="en-US" sz="2400" dirty="0"/>
              <a:t>Local Talent &amp; Knowledge</a:t>
            </a:r>
          </a:p>
          <a:p>
            <a:pPr marL="0" indent="0">
              <a:buNone/>
            </a:pPr>
            <a:r>
              <a:rPr lang="en-US" sz="2400" dirty="0"/>
              <a:t>Availability Varies</a:t>
            </a:r>
          </a:p>
          <a:p>
            <a:pPr marL="0" indent="0">
              <a:buNone/>
            </a:pPr>
            <a:r>
              <a:rPr lang="en-US" sz="2400" dirty="0"/>
              <a:t>Price is Right, but Still Has Costs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8B820AE-AC63-A04B-A200-2EB88378B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0821" y="941996"/>
            <a:ext cx="4421179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Turnkey</a:t>
            </a:r>
          </a:p>
          <a:p>
            <a:pPr marL="0" indent="0">
              <a:buNone/>
            </a:pPr>
            <a:r>
              <a:rPr lang="en-US" b="1" dirty="0"/>
              <a:t>(Marriott-</a:t>
            </a:r>
            <a:r>
              <a:rPr lang="en-US" b="1" dirty="0" err="1"/>
              <a:t>Slaterville</a:t>
            </a:r>
            <a:r>
              <a:rPr lang="en-US" b="1" dirty="0"/>
              <a:t>?)</a:t>
            </a:r>
          </a:p>
          <a:p>
            <a:pPr marL="0" indent="0">
              <a:buNone/>
            </a:pPr>
            <a:r>
              <a:rPr lang="en-US" sz="2400" dirty="0"/>
              <a:t>Proven Expertise</a:t>
            </a:r>
          </a:p>
          <a:p>
            <a:pPr marL="0" indent="0">
              <a:buNone/>
            </a:pPr>
            <a:r>
              <a:rPr lang="en-US" sz="2400" dirty="0"/>
              <a:t>Prepare to Go January 2026</a:t>
            </a:r>
          </a:p>
          <a:p>
            <a:pPr marL="0" indent="0">
              <a:buNone/>
            </a:pPr>
            <a:r>
              <a:rPr lang="en-US" sz="2400" dirty="0"/>
              <a:t>Cost – Who Pays?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F7FC5-6B5C-1944-8382-A88E1EA63A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83337"/>
            <a:ext cx="2743200" cy="365125"/>
          </a:xfrm>
        </p:spPr>
        <p:txBody>
          <a:bodyPr/>
          <a:lstStyle/>
          <a:p>
            <a:r>
              <a:rPr lang="en-US" dirty="0"/>
              <a:t>03/26/25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C68EB-4700-6E44-A32F-43EF4CD9C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70848B-D908-7C47-A3C1-D5C9C698DE94}"/>
              </a:ext>
            </a:extLst>
          </p:cNvPr>
          <p:cNvSpPr txBox="1"/>
          <p:nvPr/>
        </p:nvSpPr>
        <p:spPr>
          <a:xfrm>
            <a:off x="3457683" y="4907696"/>
            <a:ext cx="5373279" cy="1631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Sweet Spot Option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i="1" dirty="0"/>
              <a:t>Interlocal Agreement (under discussion)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n-US" i="1" dirty="0"/>
              <a:t>Potential County Funding 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n-US" i="1" dirty="0"/>
              <a:t>Division of Tasks (Volunteers vs. Outside)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n-US" i="1" dirty="0"/>
              <a:t>Volunteer Review of Turnkey Work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A084C4-C298-164D-9B44-7FFF34EBB6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461" y="-108660"/>
            <a:ext cx="621539" cy="539496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6A91779-0EA8-4C44-A733-C066E70D3FC9}"/>
              </a:ext>
            </a:extLst>
          </p:cNvPr>
          <p:cNvSpPr txBox="1">
            <a:spLocks/>
          </p:cNvSpPr>
          <p:nvPr/>
        </p:nvSpPr>
        <p:spPr>
          <a:xfrm>
            <a:off x="0" y="-14288"/>
            <a:ext cx="12433024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Who Does the Work?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B7A2CC7-DEFE-544D-854E-BC03E371A8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4" y="50430"/>
            <a:ext cx="621539" cy="53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5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AE95D-10F4-CD43-9D2E-3E971DF9C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986" y="1097535"/>
            <a:ext cx="582162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b="1" dirty="0"/>
              <a:t>Volunteers </a:t>
            </a:r>
          </a:p>
          <a:p>
            <a:pPr marL="0" indent="0">
              <a:buNone/>
            </a:pPr>
            <a:r>
              <a:rPr lang="en-US" dirty="0"/>
              <a:t>Volunteer matchup</a:t>
            </a:r>
          </a:p>
          <a:p>
            <a:pPr marL="0" indent="0">
              <a:buNone/>
            </a:pPr>
            <a:r>
              <a:rPr lang="en-US" dirty="0"/>
              <a:t>Participate in teams</a:t>
            </a:r>
          </a:p>
          <a:p>
            <a:pPr marL="0" indent="0">
              <a:buNone/>
            </a:pPr>
            <a:r>
              <a:rPr lang="en-US" dirty="0"/>
              <a:t>Practice “leadership &amp; followership”</a:t>
            </a:r>
          </a:p>
          <a:p>
            <a:pPr marL="0" indent="0">
              <a:buNone/>
            </a:pPr>
            <a:r>
              <a:rPr lang="en-US" dirty="0"/>
              <a:t>Share information </a:t>
            </a:r>
          </a:p>
          <a:p>
            <a:pPr marL="0" indent="0">
              <a:buNone/>
            </a:pPr>
            <a:r>
              <a:rPr lang="en-US" dirty="0"/>
              <a:t>Practice transparency</a:t>
            </a:r>
          </a:p>
          <a:p>
            <a:pPr marL="0" indent="0">
              <a:buNone/>
            </a:pPr>
            <a:r>
              <a:rPr lang="en-US" dirty="0"/>
              <a:t>Provide feedback &amp; ideas </a:t>
            </a:r>
          </a:p>
          <a:p>
            <a:pPr marL="0" indent="0">
              <a:buNone/>
            </a:pPr>
            <a:r>
              <a:rPr lang="en-US" b="1" i="1" dirty="0"/>
              <a:t>BE A CANDIDATE!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8B820AE-AC63-A04B-A200-2EB88378B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7193" y="1170274"/>
            <a:ext cx="55112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b="1" dirty="0"/>
              <a:t>Candidates</a:t>
            </a:r>
          </a:p>
          <a:p>
            <a:pPr marL="0" indent="0">
              <a:buNone/>
            </a:pPr>
            <a:r>
              <a:rPr lang="en-US" b="1" i="1" dirty="0"/>
              <a:t>Join transition work teams and LEARN!</a:t>
            </a:r>
          </a:p>
          <a:p>
            <a:pPr marL="0" indent="0">
              <a:buNone/>
            </a:pPr>
            <a:r>
              <a:rPr lang="en-US" dirty="0"/>
              <a:t>Review incorporation website  </a:t>
            </a:r>
            <a:r>
              <a:rPr lang="en-US" sz="1900" dirty="0">
                <a:hlinkClick r:id="rId3"/>
              </a:rPr>
              <a:t>https://www.ogdenvalleyinc.org</a:t>
            </a:r>
            <a:r>
              <a:rPr lang="en-US" sz="1900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Consult web resources</a:t>
            </a:r>
          </a:p>
          <a:p>
            <a:pPr lvl="1"/>
            <a:r>
              <a:rPr lang="en-US" dirty="0"/>
              <a:t>League of Cities &amp; Towns</a:t>
            </a:r>
          </a:p>
          <a:p>
            <a:pPr lvl="1"/>
            <a:r>
              <a:rPr lang="en-US" dirty="0"/>
              <a:t>Sites on How to Campaign</a:t>
            </a:r>
          </a:p>
          <a:p>
            <a:pPr marL="0" indent="0">
              <a:buNone/>
            </a:pPr>
            <a:r>
              <a:rPr lang="en-US" dirty="0"/>
              <a:t>Talk with friends &amp; neighbors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F7FC5-6B5C-1944-8382-A88E1EA63A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r>
              <a:rPr lang="en-US" dirty="0"/>
              <a:t>03/26/25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C68EB-4700-6E44-A32F-43EF4CD9C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07A0FDF-397C-AF4E-9BA2-ACF5DAFC8FE3}"/>
              </a:ext>
            </a:extLst>
          </p:cNvPr>
          <p:cNvSpPr txBox="1">
            <a:spLocks/>
          </p:cNvSpPr>
          <p:nvPr/>
        </p:nvSpPr>
        <p:spPr>
          <a:xfrm>
            <a:off x="0" y="-19448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What Can You Do Now?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A084C4-C298-164D-9B44-7FFF34EBB6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4" y="18970"/>
            <a:ext cx="621539" cy="63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80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6867A-C021-B448-B982-AB51BC249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934" y="887509"/>
            <a:ext cx="5522229" cy="42318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i="1" u="sng" dirty="0"/>
              <a:t>Next Steps*</a:t>
            </a:r>
            <a:endParaRPr lang="en-US" sz="4400" u="sng" dirty="0"/>
          </a:p>
          <a:p>
            <a:pPr marL="0" indent="0">
              <a:buNone/>
            </a:pPr>
            <a:r>
              <a:rPr lang="en-US" sz="3000" dirty="0"/>
              <a:t>Divide &amp; Prioritize Tasks (Volunteers vs. Outside)</a:t>
            </a:r>
          </a:p>
          <a:p>
            <a:pPr marL="0" indent="0">
              <a:buNone/>
            </a:pPr>
            <a:r>
              <a:rPr lang="en-US" sz="3000" dirty="0"/>
              <a:t>Distribute the Work</a:t>
            </a:r>
          </a:p>
          <a:p>
            <a:pPr marL="0" indent="0">
              <a:buNone/>
            </a:pPr>
            <a:r>
              <a:rPr lang="en-US" sz="3000" dirty="0"/>
              <a:t>Set Deliverables &amp; Due Dates</a:t>
            </a:r>
          </a:p>
          <a:p>
            <a:pPr marL="0" indent="0">
              <a:buNone/>
            </a:pPr>
            <a:r>
              <a:rPr lang="en-US" sz="3000" dirty="0"/>
              <a:t>Regular Progress Reviews</a:t>
            </a:r>
          </a:p>
          <a:p>
            <a:pPr marL="0" indent="0">
              <a:buNone/>
            </a:pPr>
            <a:r>
              <a:rPr lang="en-US" sz="3000" dirty="0"/>
              <a:t>Documentation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A3F16-7DCD-304E-B57C-9B4BDF63A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03/26/25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E58E2-08F1-204C-9833-75F56A74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FD7FF42-EEE5-6D4F-8D83-A102AC2C9125}"/>
              </a:ext>
            </a:extLst>
          </p:cNvPr>
          <p:cNvSpPr txBox="1">
            <a:spLocks/>
          </p:cNvSpPr>
          <p:nvPr/>
        </p:nvSpPr>
        <p:spPr>
          <a:xfrm>
            <a:off x="0" y="-17707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What Is the Work?</a:t>
            </a:r>
            <a:endParaRPr lang="en-US" sz="36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2BA347E-C1B1-2940-9346-58B127F87D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105302"/>
            <a:ext cx="621539" cy="5394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6D3DF6-C446-0442-82C0-AB68B5866C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163" y="1289554"/>
            <a:ext cx="5575552" cy="36166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D07015-BA2D-AC40-8386-B176D4A70605}"/>
              </a:ext>
            </a:extLst>
          </p:cNvPr>
          <p:cNvSpPr txBox="1"/>
          <p:nvPr/>
        </p:nvSpPr>
        <p:spPr>
          <a:xfrm>
            <a:off x="464234" y="5191625"/>
            <a:ext cx="3947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*Other work continues (communications, research, legal, etc.) </a:t>
            </a:r>
          </a:p>
        </p:txBody>
      </p:sp>
    </p:spTree>
    <p:extLst>
      <p:ext uri="{BB962C8B-B14F-4D97-AF65-F5344CB8AC3E}">
        <p14:creationId xmlns:p14="http://schemas.microsoft.com/office/powerpoint/2010/main" val="3777767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ECEE5-D1D4-B947-B180-E6A334B536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" y="6379633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03/26/25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CADD27-1B7C-AD49-ADDA-F4B73B5F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C65E9E-33FD-F94C-B713-7BD1B5184BEE}"/>
              </a:ext>
            </a:extLst>
          </p:cNvPr>
          <p:cNvSpPr/>
          <p:nvPr/>
        </p:nvSpPr>
        <p:spPr>
          <a:xfrm>
            <a:off x="-106307" y="747957"/>
            <a:ext cx="12624069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Aptos"/>
              </a:rPr>
              <a:t> </a:t>
            </a:r>
            <a:endParaRPr lang="en-US" sz="1400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r>
              <a:rPr lang="en-US" sz="2400" b="1" u="sng" dirty="0">
                <a:solidFill>
                  <a:srgbClr val="000000"/>
                </a:solidFill>
                <a:latin typeface="Aptos"/>
              </a:rPr>
              <a:t>Candidate Declaration Period</a:t>
            </a:r>
            <a:endParaRPr lang="en-US" sz="2400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r>
              <a:rPr lang="en-US" b="1" dirty="0">
                <a:solidFill>
                  <a:srgbClr val="000000"/>
                </a:solidFill>
                <a:latin typeface="Aptos"/>
              </a:rPr>
              <a:t>June 2-6 (10 AM – 5 PM@ Ogden Valley Library)</a:t>
            </a:r>
            <a:endParaRPr lang="en-US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endParaRPr lang="en-US" sz="2400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r>
              <a:rPr lang="en-US" sz="2400" b="1" u="sng" dirty="0">
                <a:solidFill>
                  <a:srgbClr val="000000"/>
                </a:solidFill>
                <a:latin typeface="Aptos"/>
              </a:rPr>
              <a:t>Pre-Election Trainings</a:t>
            </a:r>
            <a:endParaRPr lang="en-US" sz="2400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r>
              <a:rPr lang="en-US" b="1" dirty="0">
                <a:solidFill>
                  <a:srgbClr val="000000"/>
                </a:solidFill>
                <a:latin typeface="Aptos"/>
              </a:rPr>
              <a:t>Candidate Training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 (</a:t>
            </a:r>
            <a:r>
              <a:rPr lang="en-US" b="1" dirty="0">
                <a:solidFill>
                  <a:srgbClr val="000000"/>
                </a:solidFill>
                <a:latin typeface="Aptos"/>
              </a:rPr>
              <a:t>June 19, 6:00 PM - 7:30 PM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 )</a:t>
            </a:r>
          </a:p>
          <a:p>
            <a:pPr marL="919163" indent="-254000"/>
            <a:endParaRPr lang="en-US" sz="2400" b="1" u="sng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r>
              <a:rPr lang="en-US" sz="2400" b="1" u="sng" dirty="0">
                <a:solidFill>
                  <a:srgbClr val="000000"/>
                </a:solidFill>
                <a:latin typeface="Aptos"/>
              </a:rPr>
              <a:t>Primary Election</a:t>
            </a:r>
            <a:endParaRPr lang="en-US" sz="2400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r>
              <a:rPr lang="en-US" b="1" dirty="0">
                <a:solidFill>
                  <a:srgbClr val="000000"/>
                </a:solidFill>
                <a:latin typeface="Aptos"/>
              </a:rPr>
              <a:t>August 12: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 Primary Election Day </a:t>
            </a:r>
          </a:p>
          <a:p>
            <a:pPr marL="919163" indent="-254000"/>
            <a:r>
              <a:rPr lang="en-US" b="1" dirty="0">
                <a:solidFill>
                  <a:srgbClr val="000000"/>
                </a:solidFill>
                <a:latin typeface="Aptos"/>
              </a:rPr>
              <a:t>August 26: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 Canvass (Confirm Results)</a:t>
            </a:r>
          </a:p>
          <a:p>
            <a:pPr marL="919163" indent="-254000"/>
            <a:endParaRPr lang="en-US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r>
              <a:rPr lang="en-US" sz="2400" b="1" u="sng" dirty="0">
                <a:solidFill>
                  <a:srgbClr val="000000"/>
                </a:solidFill>
                <a:latin typeface="Aptos"/>
              </a:rPr>
              <a:t>General Election</a:t>
            </a:r>
            <a:endParaRPr lang="en-US" sz="2400" u="sng" dirty="0">
              <a:solidFill>
                <a:srgbClr val="000000"/>
              </a:solidFill>
              <a:latin typeface="Aptos"/>
            </a:endParaRPr>
          </a:p>
          <a:p>
            <a:pPr marL="919163" indent="-254000"/>
            <a:r>
              <a:rPr lang="en-US" b="1" dirty="0">
                <a:solidFill>
                  <a:srgbClr val="000000"/>
                </a:solidFill>
                <a:latin typeface="Aptos"/>
              </a:rPr>
              <a:t>October 24: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 Voter registration deadline </a:t>
            </a:r>
          </a:p>
          <a:p>
            <a:pPr marL="919163" indent="-254000"/>
            <a:r>
              <a:rPr lang="en-US" b="1" dirty="0">
                <a:solidFill>
                  <a:srgbClr val="000000"/>
                </a:solidFill>
                <a:latin typeface="Aptos"/>
              </a:rPr>
              <a:t>November 4: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 General Election Day </a:t>
            </a:r>
          </a:p>
          <a:p>
            <a:pPr marL="919163" indent="-254000"/>
            <a:r>
              <a:rPr lang="en-US" b="1" dirty="0">
                <a:solidFill>
                  <a:srgbClr val="000000"/>
                </a:solidFill>
                <a:latin typeface="Aptos"/>
              </a:rPr>
              <a:t>November 18: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 Canvass (Confirm Results)</a:t>
            </a:r>
          </a:p>
          <a:p>
            <a:pPr marL="919163" indent="-254000"/>
            <a:endParaRPr lang="en-US" sz="1600" dirty="0">
              <a:solidFill>
                <a:srgbClr val="000000"/>
              </a:solidFill>
              <a:latin typeface="Aptos"/>
            </a:endParaRPr>
          </a:p>
          <a:p>
            <a:pPr marL="914400" indent="-228600"/>
            <a:r>
              <a:rPr lang="en-US" sz="1600" i="1" dirty="0">
                <a:solidFill>
                  <a:srgbClr val="000000"/>
                </a:solidFill>
                <a:latin typeface="Aptos"/>
              </a:rPr>
              <a:t>Courtesy of Weber County Clerk’s Office, (all dates are subject to change, based on possible legislative changes)</a:t>
            </a:r>
          </a:p>
          <a:p>
            <a:pPr marL="914400" indent="-228600"/>
            <a:r>
              <a:rPr lang="en-US" sz="1600" i="1" dirty="0">
                <a:solidFill>
                  <a:srgbClr val="000000"/>
                </a:solidFill>
                <a:latin typeface="Aptos"/>
              </a:rPr>
              <a:t>Detailed Copies Available at Meeting Table</a:t>
            </a:r>
          </a:p>
          <a:p>
            <a:pPr marL="914400" indent="-228600"/>
            <a:endParaRPr lang="en-US" sz="1600" i="1" dirty="0">
              <a:solidFill>
                <a:srgbClr val="000000"/>
              </a:solidFill>
              <a:latin typeface="Aptos"/>
            </a:endParaRPr>
          </a:p>
          <a:p>
            <a:r>
              <a:rPr lang="en-US" sz="3600" dirty="0">
                <a:solidFill>
                  <a:srgbClr val="000000"/>
                </a:solidFill>
                <a:latin typeface="Aptos"/>
              </a:rPr>
              <a:t> </a:t>
            </a:r>
            <a:endParaRPr lang="en-US" sz="280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AA322F-B696-4D4C-95F3-824FD20C9C17}"/>
              </a:ext>
            </a:extLst>
          </p:cNvPr>
          <p:cNvSpPr txBox="1">
            <a:spLocks/>
          </p:cNvSpPr>
          <p:nvPr/>
        </p:nvSpPr>
        <p:spPr>
          <a:xfrm>
            <a:off x="0" y="-17707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Election Timeline</a:t>
            </a:r>
            <a:endParaRPr lang="en-US" sz="40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Date Placeholder 2">
            <a:extLst>
              <a:ext uri="{FF2B5EF4-FFF2-40B4-BE49-F238E27FC236}">
                <a16:creationId xmlns:a16="http://schemas.microsoft.com/office/drawing/2014/main" id="{2A56ECAB-AEB2-6444-8946-142299EF68FD}"/>
              </a:ext>
            </a:extLst>
          </p:cNvPr>
          <p:cNvSpPr txBox="1">
            <a:spLocks/>
          </p:cNvSpPr>
          <p:nvPr/>
        </p:nvSpPr>
        <p:spPr>
          <a:xfrm>
            <a:off x="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03/26/25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C2CB0C-5318-3048-9A86-249B29F86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03" y="1367317"/>
            <a:ext cx="4228027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79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/>
          <p:nvPr/>
        </p:nvSpPr>
        <p:spPr>
          <a:xfrm>
            <a:off x="2982015" y="883087"/>
            <a:ext cx="3870300" cy="730800"/>
          </a:xfrm>
          <a:prstGeom prst="rect">
            <a:avLst/>
          </a:prstGeom>
          <a:solidFill>
            <a:srgbClr val="8DA9D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Transition Steering Committee</a:t>
            </a:r>
            <a:endParaRPr sz="1600" dirty="0"/>
          </a:p>
        </p:txBody>
      </p:sp>
      <p:sp>
        <p:nvSpPr>
          <p:cNvPr id="86" name="Google Shape;86;p1"/>
          <p:cNvSpPr/>
          <p:nvPr/>
        </p:nvSpPr>
        <p:spPr>
          <a:xfrm>
            <a:off x="1675453" y="3338497"/>
            <a:ext cx="1860254" cy="535543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Finance &amp; Revenue</a:t>
            </a:r>
            <a:endParaRPr sz="14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87" name="Google Shape;87;p1"/>
          <p:cNvSpPr/>
          <p:nvPr/>
        </p:nvSpPr>
        <p:spPr>
          <a:xfrm flipH="1">
            <a:off x="1675383" y="2516785"/>
            <a:ext cx="1873800" cy="702300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Committee 1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Administration</a:t>
            </a:r>
            <a:endParaRPr sz="16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sp>
        <p:nvSpPr>
          <p:cNvPr id="88" name="Google Shape;88;p1"/>
          <p:cNvSpPr/>
          <p:nvPr/>
        </p:nvSpPr>
        <p:spPr>
          <a:xfrm>
            <a:off x="3975249" y="3343025"/>
            <a:ext cx="1873560" cy="850661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City Operations</a:t>
            </a:r>
            <a:endParaRPr sz="14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Roads</a:t>
            </a: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Snow, Animal Control, 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Insp, Permits, etc.)</a:t>
            </a:r>
            <a:endParaRPr sz="1400" dirty="0"/>
          </a:p>
        </p:txBody>
      </p:sp>
      <p:sp>
        <p:nvSpPr>
          <p:cNvPr id="89" name="Google Shape;89;p1"/>
          <p:cNvSpPr/>
          <p:nvPr/>
        </p:nvSpPr>
        <p:spPr>
          <a:xfrm>
            <a:off x="1675451" y="4066942"/>
            <a:ext cx="1860254" cy="58353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Admin/Org Design</a:t>
            </a:r>
            <a:endParaRPr sz="14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(Legal, Recorder, HR, Insurance)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6288588" y="3927220"/>
            <a:ext cx="1873732" cy="312943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</a:t>
            </a: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Code</a:t>
            </a:r>
            <a:endParaRPr sz="1400"/>
          </a:p>
        </p:txBody>
      </p:sp>
      <p:sp>
        <p:nvSpPr>
          <p:cNvPr id="91" name="Google Shape;91;p1"/>
          <p:cNvSpPr/>
          <p:nvPr/>
        </p:nvSpPr>
        <p:spPr>
          <a:xfrm flipH="1">
            <a:off x="9576573" y="2441989"/>
            <a:ext cx="2067453" cy="497700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Communications</a:t>
            </a:r>
            <a:endParaRPr sz="14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92" name="Google Shape;92;p1"/>
          <p:cNvSpPr/>
          <p:nvPr/>
        </p:nvSpPr>
        <p:spPr>
          <a:xfrm flipH="1">
            <a:off x="3975181" y="2516786"/>
            <a:ext cx="1873800" cy="712500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Committee 2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 Works + IT</a:t>
            </a:r>
            <a:endParaRPr sz="16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sp>
        <p:nvSpPr>
          <p:cNvPr id="93" name="Google Shape;93;p1"/>
          <p:cNvSpPr/>
          <p:nvPr/>
        </p:nvSpPr>
        <p:spPr>
          <a:xfrm flipH="1">
            <a:off x="6288520" y="2512401"/>
            <a:ext cx="1873800" cy="717000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Committee 3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Planning + Land Use</a:t>
            </a:r>
            <a:endParaRPr sz="16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sp>
        <p:nvSpPr>
          <p:cNvPr id="94" name="Google Shape;94;p1"/>
          <p:cNvSpPr/>
          <p:nvPr/>
        </p:nvSpPr>
        <p:spPr>
          <a:xfrm>
            <a:off x="6288589" y="3347641"/>
            <a:ext cx="1874632" cy="366275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Zoning/Land Use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Code</a:t>
            </a:r>
            <a:endParaRPr sz="1400"/>
          </a:p>
        </p:txBody>
      </p:sp>
      <p:sp>
        <p:nvSpPr>
          <p:cNvPr id="95" name="Google Shape;95;p1"/>
          <p:cNvSpPr/>
          <p:nvPr/>
        </p:nvSpPr>
        <p:spPr>
          <a:xfrm flipH="1">
            <a:off x="9525941" y="1785989"/>
            <a:ext cx="2118000" cy="588900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Operations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1"/>
          <p:cNvSpPr/>
          <p:nvPr/>
        </p:nvSpPr>
        <p:spPr>
          <a:xfrm>
            <a:off x="3962475" y="4344306"/>
            <a:ext cx="1886333" cy="432241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IT, GIS &amp; Records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9576573" y="4303513"/>
            <a:ext cx="2078702" cy="612600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Watch &amp; Research</a:t>
            </a:r>
            <a:endParaRPr sz="14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(State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Legis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County, Planning, other)</a:t>
            </a:r>
            <a:endParaRPr sz="14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9576574" y="3060469"/>
            <a:ext cx="2067367" cy="470100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Legal</a:t>
            </a:r>
            <a:endParaRPr sz="1400" dirty="0"/>
          </a:p>
        </p:txBody>
      </p:sp>
      <p:sp>
        <p:nvSpPr>
          <p:cNvPr id="99" name="Google Shape;99;p1"/>
          <p:cNvSpPr/>
          <p:nvPr/>
        </p:nvSpPr>
        <p:spPr>
          <a:xfrm>
            <a:off x="9569749" y="3629087"/>
            <a:ext cx="2085525" cy="564600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Volunteer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-US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gmt</a:t>
            </a: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 </a:t>
            </a: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Events</a:t>
            </a:r>
            <a:endParaRPr sz="1400" dirty="0"/>
          </a:p>
        </p:txBody>
      </p:sp>
      <p:sp>
        <p:nvSpPr>
          <p:cNvPr id="100" name="Google Shape;100;p1"/>
          <p:cNvSpPr/>
          <p:nvPr/>
        </p:nvSpPr>
        <p:spPr>
          <a:xfrm>
            <a:off x="7758469" y="6013714"/>
            <a:ext cx="4348162" cy="731700"/>
          </a:xfrm>
          <a:prstGeom prst="rect">
            <a:avLst/>
          </a:prstGeom>
          <a:solidFill>
            <a:srgbClr val="EDEDE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City Culture 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ag, 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Seal, Symbol, Colors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Celebrations, Parades, etc.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sp>
        <p:nvSpPr>
          <p:cNvPr id="101" name="Google Shape;101;p1"/>
          <p:cNvSpPr/>
          <p:nvPr/>
        </p:nvSpPr>
        <p:spPr>
          <a:xfrm>
            <a:off x="1674677" y="4843269"/>
            <a:ext cx="1874505" cy="65506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Election &amp; Candidates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(Critical Dates, Trainings, Resources)</a:t>
            </a:r>
            <a:endParaRPr sz="1400" dirty="0"/>
          </a:p>
        </p:txBody>
      </p:sp>
      <p:cxnSp>
        <p:nvCxnSpPr>
          <p:cNvPr id="102" name="Google Shape;102;p1"/>
          <p:cNvCxnSpPr/>
          <p:nvPr/>
        </p:nvCxnSpPr>
        <p:spPr>
          <a:xfrm>
            <a:off x="2609404" y="2168721"/>
            <a:ext cx="69069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3" name="Google Shape;103;p1"/>
          <p:cNvCxnSpPr>
            <a:cxnSpLocks/>
            <a:stCxn id="92" idx="0"/>
          </p:cNvCxnSpPr>
          <p:nvPr/>
        </p:nvCxnSpPr>
        <p:spPr>
          <a:xfrm rot="10800000" flipH="1">
            <a:off x="4912081" y="1570886"/>
            <a:ext cx="5100" cy="9459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" name="Google Shape;104;p1"/>
          <p:cNvCxnSpPr>
            <a:stCxn id="87" idx="0"/>
          </p:cNvCxnSpPr>
          <p:nvPr/>
        </p:nvCxnSpPr>
        <p:spPr>
          <a:xfrm rot="10800000">
            <a:off x="2609283" y="2174185"/>
            <a:ext cx="3000" cy="3426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1"/>
          <p:cNvSpPr/>
          <p:nvPr/>
        </p:nvSpPr>
        <p:spPr>
          <a:xfrm flipH="1">
            <a:off x="7178250" y="872902"/>
            <a:ext cx="2754300" cy="731700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Senior Advisors</a:t>
            </a:r>
            <a:endParaRPr sz="16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Sponsors</a:t>
            </a:r>
            <a:endParaRPr sz="1600" i="1" dirty="0"/>
          </a:p>
        </p:txBody>
      </p:sp>
      <p:sp>
        <p:nvSpPr>
          <p:cNvPr id="106" name="Google Shape;106;p1"/>
          <p:cNvSpPr/>
          <p:nvPr/>
        </p:nvSpPr>
        <p:spPr>
          <a:xfrm>
            <a:off x="3874499" y="1759413"/>
            <a:ext cx="2248500" cy="564600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Coordinator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107" name="Google Shape;107;p1"/>
          <p:cNvCxnSpPr>
            <a:cxnSpLocks/>
          </p:cNvCxnSpPr>
          <p:nvPr/>
        </p:nvCxnSpPr>
        <p:spPr>
          <a:xfrm>
            <a:off x="6834646" y="1249716"/>
            <a:ext cx="343604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8" name="Google Shape;108;p1"/>
          <p:cNvSpPr/>
          <p:nvPr/>
        </p:nvSpPr>
        <p:spPr>
          <a:xfrm>
            <a:off x="3714096" y="6013714"/>
            <a:ext cx="3951350" cy="738922"/>
          </a:xfrm>
          <a:prstGeom prst="rect">
            <a:avLst/>
          </a:prstGeom>
          <a:solidFill>
            <a:srgbClr val="EDEDE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Constituent Group Round Tables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Agric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ulture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Business,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Youth, Seniors, etc.</a:t>
            </a:r>
            <a:endParaRPr sz="16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sp>
        <p:nvSpPr>
          <p:cNvPr id="109" name="Google Shape;109;p1"/>
          <p:cNvSpPr/>
          <p:nvPr/>
        </p:nvSpPr>
        <p:spPr>
          <a:xfrm>
            <a:off x="94805" y="5584469"/>
            <a:ext cx="1886400" cy="342600"/>
          </a:xfrm>
          <a:prstGeom prst="rect">
            <a:avLst/>
          </a:prstGeom>
          <a:solidFill>
            <a:srgbClr val="FFFF99">
              <a:alpha val="52000"/>
            </a:srgbClr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Issues Teams</a:t>
            </a:r>
            <a:endParaRPr sz="16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" name="Google Shape;110;p1"/>
          <p:cNvCxnSpPr/>
          <p:nvPr/>
        </p:nvCxnSpPr>
        <p:spPr>
          <a:xfrm rot="10800000">
            <a:off x="7178254" y="2174185"/>
            <a:ext cx="3000" cy="3426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1" name="Google Shape;111;p1"/>
          <p:cNvSpPr/>
          <p:nvPr/>
        </p:nvSpPr>
        <p:spPr>
          <a:xfrm>
            <a:off x="94805" y="6013714"/>
            <a:ext cx="3440900" cy="738922"/>
          </a:xfrm>
          <a:prstGeom prst="rect">
            <a:avLst/>
          </a:prstGeom>
          <a:solidFill>
            <a:srgbClr val="EDEDE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Curriculum for Elected Officials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Wasatch Front Regional Council</a:t>
            </a:r>
            <a:endParaRPr sz="1400" dirty="0"/>
          </a:p>
        </p:txBody>
      </p:sp>
      <p:sp>
        <p:nvSpPr>
          <p:cNvPr id="112" name="Google Shape;112;p1"/>
          <p:cNvSpPr/>
          <p:nvPr/>
        </p:nvSpPr>
        <p:spPr>
          <a:xfrm>
            <a:off x="9569750" y="5025939"/>
            <a:ext cx="2085524" cy="612600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Sister City &amp; County Collaboration/Relations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1A6E4CA-07C2-184C-979E-1411CDA2DF32}"/>
              </a:ext>
            </a:extLst>
          </p:cNvPr>
          <p:cNvSpPr txBox="1">
            <a:spLocks/>
          </p:cNvSpPr>
          <p:nvPr/>
        </p:nvSpPr>
        <p:spPr>
          <a:xfrm>
            <a:off x="0" y="915"/>
            <a:ext cx="12192000" cy="7656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Volunteer Organization</a:t>
            </a:r>
            <a:endParaRPr lang="en-US" sz="36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9CE0F09-7F95-F442-B9FD-29A839D584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715" y="105302"/>
            <a:ext cx="621539" cy="539496"/>
          </a:xfrm>
          <a:prstGeom prst="rect">
            <a:avLst/>
          </a:prstGeom>
        </p:spPr>
      </p:pic>
      <p:sp>
        <p:nvSpPr>
          <p:cNvPr id="42" name="Google Shape;109;p1">
            <a:extLst>
              <a:ext uri="{FF2B5EF4-FFF2-40B4-BE49-F238E27FC236}">
                <a16:creationId xmlns:a16="http://schemas.microsoft.com/office/drawing/2014/main" id="{A470F687-8F74-2A4B-9A66-CA9FBF9F47D9}"/>
              </a:ext>
            </a:extLst>
          </p:cNvPr>
          <p:cNvSpPr/>
          <p:nvPr/>
        </p:nvSpPr>
        <p:spPr>
          <a:xfrm>
            <a:off x="94805" y="1911259"/>
            <a:ext cx="1886400" cy="342600"/>
          </a:xfrm>
          <a:prstGeom prst="rect">
            <a:avLst/>
          </a:prstGeom>
          <a:solidFill>
            <a:srgbClr val="FFFF99">
              <a:alpha val="34000"/>
            </a:srgbClr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Critical 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 Teams</a:t>
            </a:r>
            <a:endParaRPr sz="1600" b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144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8B43B0-1833-1F85-8C15-9A1B4C829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3926" y="4543243"/>
            <a:ext cx="3253524" cy="19010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CFB84F-E7C8-0842-AC5B-6D3BFBFB1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938" y="155640"/>
            <a:ext cx="7272876" cy="42472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BBB065-BDC3-EE4A-9FF1-082CD64AEF47}"/>
              </a:ext>
            </a:extLst>
          </p:cNvPr>
          <p:cNvSpPr/>
          <p:nvPr/>
        </p:nvSpPr>
        <p:spPr>
          <a:xfrm>
            <a:off x="-139146" y="2004355"/>
            <a:ext cx="512859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Thank You!</a:t>
            </a:r>
          </a:p>
          <a:p>
            <a:pPr algn="ctr"/>
            <a:endParaRPr lang="en-US" dirty="0"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41002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40919</TotalTime>
  <Words>851</Words>
  <Application>Microsoft Macintosh PowerPoint</Application>
  <PresentationFormat>Widescreen</PresentationFormat>
  <Paragraphs>231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Aharoni</vt:lpstr>
      <vt:lpstr>Apple Chancery</vt:lpstr>
      <vt:lpstr>Aptos</vt:lpstr>
      <vt:lpstr>Arial</vt:lpstr>
      <vt:lpstr>Calibri</vt:lpstr>
      <vt:lpstr>Calibri Light</vt:lpstr>
      <vt:lpstr>Office Theme</vt:lpstr>
      <vt:lpstr>2_Office Theme</vt:lpstr>
      <vt:lpstr>4_Office Theme</vt:lpstr>
      <vt:lpstr>3_Office Theme</vt:lpstr>
      <vt:lpstr>PowerPoint Presentation</vt:lpstr>
      <vt:lpstr>PowerPoint Presentation</vt:lpstr>
      <vt:lpstr>Officials Will Have Little Time to Prepare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Microsoft Office User</cp:lastModifiedBy>
  <cp:revision>168</cp:revision>
  <cp:lastPrinted>2025-01-08T20:14:37Z</cp:lastPrinted>
  <dcterms:created xsi:type="dcterms:W3CDTF">2021-11-07T15:30:39Z</dcterms:created>
  <dcterms:modified xsi:type="dcterms:W3CDTF">2025-04-09T19:04:23Z</dcterms:modified>
</cp:coreProperties>
</file>